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89750" cy="1002188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29" autoAdjust="0"/>
    <p:restoredTop sz="94548"/>
  </p:normalViewPr>
  <p:slideViewPr>
    <p:cSldViewPr snapToGrid="0" snapToObjects="1">
      <p:cViewPr varScale="1">
        <p:scale>
          <a:sx n="110" d="100"/>
          <a:sy n="110" d="100"/>
        </p:scale>
        <p:origin x="-7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BB5E319-0E65-0C40-A82B-C910AA672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AAC0A88-D3F2-6B47-AEE4-290C970BB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42CC1D-5D38-7447-9485-4DDD081D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54BA041-763D-BA44-B6D0-E25A8DA5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962922B-2752-E948-9776-C15ADB41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6617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102D339-DA86-9E4D-9434-911F9BB4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D81BA44-3C00-134A-81AD-C5CFFFD09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612E1E7-1B8D-0A4F-B104-DEFCF41B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A75142-B952-874D-8E28-CD5CC44C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B1E6E95-9F97-2A4A-B98E-97090969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2637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27D6515-AC47-E946-BBEF-18E4D1E07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2B1A4CF-ECB9-C94C-9614-50FAE4D09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82E1EA-EA4B-D743-8F4C-2AF6CC9B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94088CE-01C8-5440-8D3C-C94B768C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D040907-54E2-564F-9A51-05BFE591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752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739116-276E-CF45-B984-F652706B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45FF16-FAB9-2440-8B55-A6615E62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D54CF5D-5A57-A34B-AD42-A81A9CD3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5FA0EE7-CAEA-7F4B-9F82-FB813E6B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6D540BA-56D6-364C-8A76-24B808C0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70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0DFD468-B6BA-BC42-92F0-A4645745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75E11FF-EFC3-3247-B1BC-A31BF0F0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EAD0B3E-75A2-2940-844C-4069B117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BFD2253-75DC-9F4E-B4BE-C2C9898B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8F2CE93-070B-E848-9A61-8E28F385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5229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C1544BE-4BF4-D74D-BC4D-4FC600E5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AA4155A-71BF-A44B-8513-0818090F5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2AF1C51-64D7-5148-8C12-A9E265407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1F414D5-789B-8944-B413-2D4959A7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A882E9C-3A27-5B45-B40E-3BFF187C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1FEBC3F-8BFB-9A47-9E5C-6C3BBDDC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4414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71B7EF-C1C4-374A-BAB1-B76DBFEA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27B534-1711-5F48-A10C-33462563B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6DC49B3-6EC0-0646-850F-58B9533B9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10E846F7-C675-944A-A672-E0154A692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6401C88-7640-E747-8DC3-241B7F3AF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CB8CB6AC-F5A8-5C4F-85AA-C983B1BB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92D3462-B2EC-B44D-B452-4FF60C34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FC01B23-C7EE-134C-8521-CFD72E1E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909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E2D118-1227-C847-B6E3-0228F672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A43BECC-7A02-4749-BFE8-78DB2C3E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0FF6573-90F8-7441-92C8-34592F1E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9322ACC-A014-924F-BCDE-2B9A8CD8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11896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C7185DA-1A95-5B46-93B3-CCAE89F0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14153B82-5A3D-5A45-A0B9-68F166EA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56C7B4D-B4F8-3844-9F2A-E7249C44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2177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95E8C0-7BE3-DD4D-9F86-A1727D93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8E0261A-D64E-5B41-A459-585E534DA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07C9CF4-1FE1-5542-8AB7-16C26080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D5F81B8-C67C-C244-B454-3C91AE45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6737AD5-A01B-B747-8824-4D619642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F21C8B3-ED24-744A-83B6-630F8B6E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9398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F624861-C655-D04C-B6F1-ED2CBCC8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74A8128-55CB-9249-B102-4BA612B86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34D1BEA-CFE9-2C44-B879-A145D33A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A5ABFC6-05DA-5144-9BED-45FF4029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7867832-BE22-5547-A22D-9B72AB6B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6972B3F-8824-BB4A-87C6-86774833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5005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D1CDDAB-05F5-B844-98A5-0257C87C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DDFE7C-22FA-5F4A-B9FF-BE549393B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721060C-44B1-9845-841C-C8B8B1E5A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95D55-347B-E64E-810C-912679BCC3AC}" type="datetimeFigureOut">
              <a:rPr lang="x-none" smtClean="0"/>
              <a:pPr/>
              <a:t>18/02/2022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C8AB204-0408-5E4F-89E4-ABC5A989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5CEC21-54BD-B547-BBF7-05E06B122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D683-6F81-3543-94AE-8F2E9787BC1A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604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14326D5-BAFC-9941-A937-0B95C2CA4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4154" y="3350835"/>
            <a:ext cx="5893203" cy="1797961"/>
          </a:xfrm>
          <a:noFill/>
        </p:spPr>
        <p:txBody>
          <a:bodyPr>
            <a:normAutofit/>
          </a:bodyPr>
          <a:lstStyle/>
          <a:p>
            <a:r>
              <a:rPr lang="x-none" sz="4400" b="1" dirty="0">
                <a:solidFill>
                  <a:srgbClr val="080808"/>
                </a:solidFill>
              </a:rPr>
              <a:t>Dire le salut aujourd’hui avec les 5 essentiels</a:t>
            </a:r>
          </a:p>
          <a:p>
            <a:endParaRPr lang="x-none" sz="2000" dirty="0">
              <a:solidFill>
                <a:srgbClr val="080808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11F19A-E8A9-2242-8C9D-A2A92A07D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1075359"/>
          </a:xfrm>
          <a:noFill/>
        </p:spPr>
        <p:txBody>
          <a:bodyPr anchor="ctr">
            <a:normAutofit/>
          </a:bodyPr>
          <a:lstStyle/>
          <a:p>
            <a:r>
              <a:rPr lang="x-none" sz="3600" b="1" dirty="0">
                <a:solidFill>
                  <a:srgbClr val="080808"/>
                </a:solidFill>
              </a:rPr>
              <a:t>Carême 2022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596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91848E-C81A-C24B-9798-5FDA29BD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FR" sz="3700" b="1" dirty="0">
                <a:solidFill>
                  <a:srgbClr val="FFFFFF"/>
                </a:solidFill>
              </a:rPr>
              <a:t>5</a:t>
            </a:r>
            <a:r>
              <a:rPr lang="fr-FR" sz="3700" b="1" baseline="30000" dirty="0">
                <a:solidFill>
                  <a:srgbClr val="FFFFFF"/>
                </a:solidFill>
              </a:rPr>
              <a:t>ème</a:t>
            </a:r>
            <a:r>
              <a:rPr lang="fr-FR" sz="3700" b="1" dirty="0">
                <a:solidFill>
                  <a:srgbClr val="FFFFFF"/>
                </a:solidFill>
              </a:rPr>
              <a:t> </a:t>
            </a:r>
            <a:r>
              <a:rPr lang="x-none" sz="3700" b="1" dirty="0">
                <a:solidFill>
                  <a:srgbClr val="FFFFFF"/>
                </a:solidFill>
              </a:rPr>
              <a:t>semaine de Carême : Missionnaire vers les autres (</a:t>
            </a:r>
            <a:r>
              <a:rPr lang="fr-FR" sz="3700" b="1" dirty="0">
                <a:solidFill>
                  <a:srgbClr val="FFFFFF"/>
                </a:solidFill>
              </a:rPr>
              <a:t>Formation - </a:t>
            </a:r>
            <a:r>
              <a:rPr lang="x-none" sz="3700" b="1" dirty="0">
                <a:solidFill>
                  <a:srgbClr val="FFFFFF"/>
                </a:solidFill>
              </a:rPr>
              <a:t>Évangélisation)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9B3390-A07E-5A4C-9178-3C798E9B8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200" b="1" dirty="0"/>
              <a:t> </a:t>
            </a:r>
            <a:r>
              <a:rPr lang="x-none" sz="2200" b="1" dirty="0"/>
              <a:t>Engagé</a:t>
            </a:r>
            <a:r>
              <a:rPr lang="fr-FR" sz="2200" b="1" dirty="0"/>
              <a:t>s</a:t>
            </a:r>
            <a:r>
              <a:rPr lang="x-none" sz="2200" b="1" dirty="0"/>
              <a:t> sur le chemin de la mission parce que convertis</a:t>
            </a:r>
            <a:r>
              <a:rPr lang="fr-FR" sz="2200" b="1" dirty="0"/>
              <a:t> : </a:t>
            </a:r>
            <a:endParaRPr lang="x-none" sz="2200" b="1" dirty="0"/>
          </a:p>
          <a:p>
            <a:r>
              <a:rPr lang="x-none" sz="2200" dirty="0"/>
              <a:t>Qu’est-ce qui nous empêche d’être missionnaires ? </a:t>
            </a:r>
            <a:r>
              <a:rPr lang="fr-FR" sz="2200" dirty="0"/>
              <a:t>L</a:t>
            </a:r>
            <a:r>
              <a:rPr lang="x-none" sz="2200" dirty="0"/>
              <a:t>a Peur? Notre Péché? Notre histoire?</a:t>
            </a:r>
          </a:p>
          <a:p>
            <a:r>
              <a:rPr lang="x-none" sz="2200" dirty="0"/>
              <a:t>Dieu veut faire toute chose nouvelle. Comment la parole de Jésus à la femme adultère peut-elle résonner en moi? « </a:t>
            </a:r>
            <a:r>
              <a:rPr lang="x-none" sz="2200" i="1" dirty="0"/>
              <a:t>Je ne te condamne pas. Va et désormais, ne pêche plus </a:t>
            </a:r>
            <a:r>
              <a:rPr lang="x-none" sz="2200" dirty="0"/>
              <a:t>». </a:t>
            </a:r>
            <a:br>
              <a:rPr lang="x-none" sz="2200" dirty="0"/>
            </a:br>
            <a:r>
              <a:rPr lang="x-none" sz="2200" dirty="0"/>
              <a:t>Suis-je prêt(e) à annoncer à la Martinique cette </a:t>
            </a:r>
            <a:r>
              <a:rPr lang="fr-FR" sz="2200" dirty="0"/>
              <a:t>Bonne Nouvelle</a:t>
            </a:r>
            <a:r>
              <a:rPr lang="x-none" sz="2200" dirty="0"/>
              <a:t>, qu’elle n’est pas condamnée par Dieu? </a:t>
            </a:r>
          </a:p>
          <a:p>
            <a:pPr marL="0" indent="0">
              <a:buNone/>
            </a:pPr>
            <a:r>
              <a:rPr lang="x-none" sz="2200" b="1" dirty="0"/>
              <a:t>Point d’effort concr</a:t>
            </a:r>
            <a:r>
              <a:rPr lang="fr-FR" sz="2200" b="1" dirty="0"/>
              <a:t>e</a:t>
            </a:r>
            <a:r>
              <a:rPr lang="x-none" sz="2200" b="1" dirty="0"/>
              <a:t>t: </a:t>
            </a:r>
            <a:endParaRPr lang="fr-FR" sz="2200" b="1" dirty="0"/>
          </a:p>
          <a:p>
            <a:pPr marL="0" indent="0">
              <a:buNone/>
            </a:pPr>
            <a:r>
              <a:rPr lang="fr-FR" sz="2200" dirty="0"/>
              <a:t>O</a:t>
            </a:r>
            <a:r>
              <a:rPr lang="x-none" sz="2200" dirty="0"/>
              <a:t>rganiser sur les paroisses une démarche missionnaire</a:t>
            </a:r>
            <a:r>
              <a:rPr lang="fr-FR" sz="2200" dirty="0"/>
              <a:t> innovante vers les autres ( </a:t>
            </a:r>
            <a:r>
              <a:rPr lang="x-none" sz="2200" dirty="0"/>
              <a:t>visite </a:t>
            </a:r>
            <a:r>
              <a:rPr lang="fr-FR" sz="2200" dirty="0"/>
              <a:t>dans nos familles, </a:t>
            </a:r>
            <a:r>
              <a:rPr lang="x-none" sz="2200" dirty="0"/>
              <a:t>dans les quartiers, des coups de fil, dans les maisons….</a:t>
            </a:r>
            <a:r>
              <a:rPr lang="fr-FR" sz="2200" dirty="0"/>
              <a:t>)</a:t>
            </a:r>
            <a:r>
              <a:rPr lang="x-none" sz="2200" dirty="0"/>
              <a:t> </a:t>
            </a:r>
            <a:r>
              <a:rPr lang="fr-FR" sz="2200" dirty="0"/>
              <a:t>p</a:t>
            </a:r>
            <a:r>
              <a:rPr lang="x-none" sz="2200" dirty="0"/>
              <a:t>our annoncer l’espérance</a:t>
            </a:r>
            <a:r>
              <a:rPr lang="fr-FR" sz="2200" dirty="0"/>
              <a:t>. </a:t>
            </a:r>
            <a:endParaRPr lang="x-none" sz="2200" dirty="0"/>
          </a:p>
          <a:p>
            <a:endParaRPr lang="x-none" sz="2200" dirty="0"/>
          </a:p>
        </p:txBody>
      </p:sp>
    </p:spTree>
    <p:extLst>
      <p:ext uri="{BB962C8B-B14F-4D97-AF65-F5344CB8AC3E}">
        <p14:creationId xmlns:p14="http://schemas.microsoft.com/office/powerpoint/2010/main" xmlns="" val="340017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115CF7-2CFE-EA4B-A711-38227D7B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x-none" b="1" dirty="0"/>
              <a:t>Question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FC18E3E-2225-6E43-8D0B-F9AECDF9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7608" y="2536166"/>
            <a:ext cx="5520906" cy="3247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x-none" sz="3000" b="1" dirty="0"/>
              <a:t>Comment dire le salut aujourd’hui en Martinique avec ses réalités: peuple croyant, réalités sociales, recherche identitaire….?</a:t>
            </a:r>
          </a:p>
        </p:txBody>
      </p:sp>
      <p:pic>
        <p:nvPicPr>
          <p:cNvPr id="5" name="Picture 4" descr="Point d’interrogation sur fond vert pastel">
            <a:extLst>
              <a:ext uri="{FF2B5EF4-FFF2-40B4-BE49-F238E27FC236}">
                <a16:creationId xmlns:a16="http://schemas.microsoft.com/office/drawing/2014/main" xmlns="" id="{38512E87-35A1-4418-9665-C02EABFA2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48" r="46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89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559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84769FE-1656-422F-86E1-8C1B16C27B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B249F6D-244F-494A-98B9-5CC7413C4F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506C536E-6ECA-4211-AF8C-A2671C484D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AEAA70EA-2201-4F5D-AF08-58CFF851C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106E9D-5EDA-0841-B6E0-5B9410DC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E040178-5F29-CC46-8E16-E867BA90F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854" y="1325156"/>
            <a:ext cx="3786996" cy="4376904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x-none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Considérer les 5 essentiels et aider le peuple de Dieu à retrouver l’espérance à travers une démarche de conversion individuelle et communautaire.</a:t>
            </a:r>
          </a:p>
          <a:p>
            <a:endParaRPr lang="x-non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16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33CA41C-4DD1-0C4F-B62E-130C9A7D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b="1" dirty="0"/>
              <a:t>Démarche en 5 semaines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969AF1C-9062-504E-9D56-E039AA8E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25625"/>
            <a:ext cx="10840453" cy="4351338"/>
          </a:xfrm>
        </p:spPr>
        <p:txBody>
          <a:bodyPr>
            <a:normAutofit lnSpcReduction="10000"/>
          </a:bodyPr>
          <a:lstStyle/>
          <a:p>
            <a:r>
              <a:rPr lang="x-none" dirty="0"/>
              <a:t>Parole de Dieu</a:t>
            </a:r>
          </a:p>
          <a:p>
            <a:r>
              <a:rPr lang="x-none" dirty="0"/>
              <a:t>Adoration</a:t>
            </a:r>
            <a:r>
              <a:rPr lang="fr-FR" dirty="0"/>
              <a:t> - Prière</a:t>
            </a:r>
            <a:endParaRPr lang="x-none" dirty="0"/>
          </a:p>
          <a:p>
            <a:r>
              <a:rPr lang="x-none" dirty="0"/>
              <a:t>Vierge Marie</a:t>
            </a:r>
          </a:p>
          <a:p>
            <a:endParaRPr lang="x-none" dirty="0"/>
          </a:p>
          <a:p>
            <a:r>
              <a:rPr lang="x-none" dirty="0"/>
              <a:t>Mission</a:t>
            </a:r>
            <a:r>
              <a:rPr lang="fr-FR" dirty="0"/>
              <a:t>n</a:t>
            </a:r>
            <a:r>
              <a:rPr lang="x-none" dirty="0"/>
              <a:t>aire entre nous (Fraternité et service)</a:t>
            </a:r>
          </a:p>
          <a:p>
            <a:r>
              <a:rPr lang="x-none" dirty="0"/>
              <a:t>Missionnaire vers les autres (</a:t>
            </a:r>
            <a:r>
              <a:rPr lang="fr-FR" dirty="0"/>
              <a:t>Formation et </a:t>
            </a:r>
          </a:p>
          <a:p>
            <a:pPr marL="0" indent="0">
              <a:buNone/>
            </a:pPr>
            <a:r>
              <a:rPr lang="fr-FR" dirty="0"/>
              <a:t>					</a:t>
            </a:r>
            <a:r>
              <a:rPr lang="x-none" dirty="0"/>
              <a:t>Évangélisation)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 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xmlns="" id="{68CAA32F-D284-EA4E-8B78-40EEB5F04FF7}"/>
              </a:ext>
            </a:extLst>
          </p:cNvPr>
          <p:cNvSpPr/>
          <p:nvPr/>
        </p:nvSpPr>
        <p:spPr>
          <a:xfrm>
            <a:off x="3573380" y="1899301"/>
            <a:ext cx="324000" cy="1152000"/>
          </a:xfrm>
          <a:prstGeom prst="rightBrac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xmlns="" id="{2FE8C10C-8FE6-9A43-8A11-159A81D5ECCA}"/>
              </a:ext>
            </a:extLst>
          </p:cNvPr>
          <p:cNvSpPr/>
          <p:nvPr/>
        </p:nvSpPr>
        <p:spPr>
          <a:xfrm>
            <a:off x="7648073" y="4019714"/>
            <a:ext cx="360000" cy="936000"/>
          </a:xfrm>
          <a:prstGeom prst="rightBrace">
            <a:avLst>
              <a:gd name="adj1" fmla="val 21701"/>
              <a:gd name="adj2" fmla="val 525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E2E5899-8768-9C4A-8EC3-414EA320A57B}"/>
              </a:ext>
            </a:extLst>
          </p:cNvPr>
          <p:cNvSpPr txBox="1"/>
          <p:nvPr/>
        </p:nvSpPr>
        <p:spPr>
          <a:xfrm>
            <a:off x="4135326" y="2152135"/>
            <a:ext cx="3692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/>
              <a:t>Amour de Dieu</a:t>
            </a:r>
          </a:p>
        </p:txBody>
      </p:sp>
      <p:sp>
        <p:nvSpPr>
          <p:cNvPr id="8" name="Zone de texte 1">
            <a:extLst>
              <a:ext uri="{FF2B5EF4-FFF2-40B4-BE49-F238E27FC236}">
                <a16:creationId xmlns:a16="http://schemas.microsoft.com/office/drawing/2014/main" xmlns="" id="{E9B4C08B-B7A5-034C-8921-C9EC2F946230}"/>
              </a:ext>
            </a:extLst>
          </p:cNvPr>
          <p:cNvSpPr txBox="1"/>
          <p:nvPr/>
        </p:nvSpPr>
        <p:spPr>
          <a:xfrm>
            <a:off x="8008073" y="4045075"/>
            <a:ext cx="3638495" cy="910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Amour du Prochain</a:t>
            </a:r>
            <a:endParaRPr lang="x-none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76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0D867A82-1C20-5544-8C6A-5DD0375C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x-none" b="1" dirty="0"/>
              <a:t>1</a:t>
            </a:r>
            <a:r>
              <a:rPr lang="x-none" b="1" baseline="30000" dirty="0"/>
              <a:t>er</a:t>
            </a:r>
            <a:r>
              <a:rPr lang="x-none" b="1" dirty="0"/>
              <a:t> dimanche de carême: Semaine de la Parole de Dieu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2ACCB65-9B5C-6B48-BC67-0DAA18299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92" y="1984074"/>
            <a:ext cx="10180608" cy="3993741"/>
          </a:xfrm>
        </p:spPr>
        <p:txBody>
          <a:bodyPr>
            <a:normAutofit lnSpcReduction="10000"/>
          </a:bodyPr>
          <a:lstStyle/>
          <a:p>
            <a:r>
              <a:rPr lang="x-none" sz="2600" b="1" dirty="0"/>
              <a:t>Dimanche des tentations de Jésus au désert</a:t>
            </a:r>
            <a:r>
              <a:rPr lang="x-none" sz="2600" dirty="0"/>
              <a:t> </a:t>
            </a:r>
            <a:r>
              <a:rPr lang="fr-FR" sz="2600" dirty="0"/>
              <a:t>( </a:t>
            </a:r>
            <a:r>
              <a:rPr lang="fr-FR" sz="2600" dirty="0">
                <a:solidFill>
                  <a:srgbClr val="FF0000"/>
                </a:solidFill>
              </a:rPr>
              <a:t>Voir tableau</a:t>
            </a:r>
            <a:r>
              <a:rPr lang="fr-FR" sz="2600" dirty="0"/>
              <a:t>)</a:t>
            </a:r>
            <a:endParaRPr lang="x-none" sz="2600" b="1" dirty="0"/>
          </a:p>
          <a:p>
            <a:pPr marL="0" indent="0">
              <a:buNone/>
            </a:pPr>
            <a:r>
              <a:rPr lang="x-none" sz="2600" dirty="0"/>
              <a:t>Que dire de la crise sociale et indentitaire que nous traversons</a:t>
            </a:r>
            <a:r>
              <a:rPr lang="fr-FR" sz="2600" dirty="0"/>
              <a:t> /</a:t>
            </a:r>
            <a:endParaRPr lang="x-none" sz="2600" dirty="0"/>
          </a:p>
          <a:p>
            <a:pPr marL="0" indent="0">
              <a:buNone/>
            </a:pPr>
            <a:r>
              <a:rPr lang="x-none" sz="2600" dirty="0"/>
              <a:t>Quelles sont les tentations de notre peuple ?</a:t>
            </a:r>
            <a:r>
              <a:rPr lang="fr-FR" sz="2600" dirty="0"/>
              <a:t> </a:t>
            </a:r>
            <a:r>
              <a:rPr lang="x-none" sz="2600" dirty="0"/>
              <a:t>	</a:t>
            </a:r>
            <a:endParaRPr lang="fr-FR" sz="2600" dirty="0"/>
          </a:p>
          <a:p>
            <a:r>
              <a:rPr lang="x-none" sz="2600" b="1" dirty="0"/>
              <a:t>Point d’effort concr</a:t>
            </a:r>
            <a:r>
              <a:rPr lang="fr-FR" sz="2600" b="1" dirty="0"/>
              <a:t>e</a:t>
            </a:r>
            <a:r>
              <a:rPr lang="x-none" sz="2600" b="1" dirty="0"/>
              <a:t>t:</a:t>
            </a:r>
            <a:r>
              <a:rPr lang="fr-FR" sz="2600" b="1" dirty="0"/>
              <a:t> </a:t>
            </a:r>
          </a:p>
          <a:p>
            <a:pPr marL="0" indent="0">
              <a:buNone/>
            </a:pPr>
            <a:r>
              <a:rPr lang="fr-FR" sz="2600" dirty="0"/>
              <a:t>Comment la parole de Dieu peut-elle nous aider à </a:t>
            </a:r>
            <a:r>
              <a:rPr lang="fr-FR" sz="2600" dirty="0" err="1"/>
              <a:t>re-considérer</a:t>
            </a:r>
            <a:r>
              <a:rPr lang="fr-FR" sz="2600" dirty="0"/>
              <a:t> notre réalité sociale? </a:t>
            </a:r>
          </a:p>
          <a:p>
            <a:pPr marL="0" indent="0">
              <a:buNone/>
            </a:pPr>
            <a:r>
              <a:rPr lang="fr-FR" sz="2600" dirty="0"/>
              <a:t>Pour chacun des péchés, je lis les passages proposés dans les évangiles (</a:t>
            </a:r>
            <a:r>
              <a:rPr lang="fr-FR" sz="2600" dirty="0" err="1"/>
              <a:t>Lc</a:t>
            </a:r>
            <a:r>
              <a:rPr lang="fr-FR" sz="2600" dirty="0"/>
              <a:t> 14, 1-11 ;  </a:t>
            </a:r>
            <a:r>
              <a:rPr lang="fr-FR" sz="2600" dirty="0" err="1"/>
              <a:t>Lc</a:t>
            </a:r>
            <a:r>
              <a:rPr lang="fr-FR" sz="2600" dirty="0"/>
              <a:t> 12, 13-47 ;  </a:t>
            </a:r>
            <a:r>
              <a:rPr lang="fr-FR" sz="2600" dirty="0" err="1"/>
              <a:t>Lc</a:t>
            </a:r>
            <a:r>
              <a:rPr lang="fr-FR" sz="2600" dirty="0"/>
              <a:t> 16 ; </a:t>
            </a:r>
            <a:r>
              <a:rPr lang="fr-FR" sz="2600" dirty="0" err="1"/>
              <a:t>Lc</a:t>
            </a:r>
            <a:r>
              <a:rPr lang="fr-FR" sz="2600" dirty="0"/>
              <a:t> 15 ; Mt 5, 17-32 ; </a:t>
            </a:r>
            <a:r>
              <a:rPr lang="fr-FR" sz="2600" dirty="0" err="1"/>
              <a:t>Lc</a:t>
            </a:r>
            <a:r>
              <a:rPr lang="fr-FR" sz="2600" dirty="0"/>
              <a:t> 21, 34-36 ; </a:t>
            </a:r>
            <a:r>
              <a:rPr lang="fr-FR" sz="2600" dirty="0" err="1"/>
              <a:t>Lc</a:t>
            </a:r>
            <a:r>
              <a:rPr lang="fr-FR" sz="2600" dirty="0"/>
              <a:t> 18, 9-14 ; Mt 25, 14-30 ; </a:t>
            </a:r>
            <a:r>
              <a:rPr lang="fr-FR" sz="2600" dirty="0" err="1"/>
              <a:t>Lc</a:t>
            </a:r>
            <a:r>
              <a:rPr lang="fr-FR" sz="2600" dirty="0"/>
              <a:t> 19, 12-27) et j’essaie de reconsidérer ma réalité de vie et notre réalité sociale.</a:t>
            </a:r>
            <a:endParaRPr lang="x-none" sz="2600" dirty="0"/>
          </a:p>
        </p:txBody>
      </p:sp>
    </p:spTree>
    <p:extLst>
      <p:ext uri="{BB962C8B-B14F-4D97-AF65-F5344CB8AC3E}">
        <p14:creationId xmlns:p14="http://schemas.microsoft.com/office/powerpoint/2010/main" xmlns="" val="89213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B875A0-4FCA-F644-97D7-FC2BCFA7C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008" y="465826"/>
            <a:ext cx="9552144" cy="98679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1er dimanche de carême: Semaine de la Parole de Dieu</a:t>
            </a:r>
            <a:endParaRPr lang="x-none" b="1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C21222F2-DDEE-4EAD-A664-5D24444E8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7167966"/>
              </p:ext>
            </p:extLst>
          </p:nvPr>
        </p:nvGraphicFramePr>
        <p:xfrm>
          <a:off x="1459517" y="1923691"/>
          <a:ext cx="9662635" cy="4084320"/>
        </p:xfrm>
        <a:graphic>
          <a:graphicData uri="http://schemas.openxmlformats.org/drawingml/2006/table">
            <a:tbl>
              <a:tblPr firstRow="1" firstCol="1" bandRow="1"/>
              <a:tblGrid>
                <a:gridCol w="2524953">
                  <a:extLst>
                    <a:ext uri="{9D8B030D-6E8A-4147-A177-3AD203B41FA5}">
                      <a16:colId xmlns:a16="http://schemas.microsoft.com/office/drawing/2014/main" xmlns="" val="2199211940"/>
                    </a:ext>
                  </a:extLst>
                </a:gridCol>
                <a:gridCol w="3724518">
                  <a:extLst>
                    <a:ext uri="{9D8B030D-6E8A-4147-A177-3AD203B41FA5}">
                      <a16:colId xmlns:a16="http://schemas.microsoft.com/office/drawing/2014/main" xmlns="" val="2632080855"/>
                    </a:ext>
                  </a:extLst>
                </a:gridCol>
                <a:gridCol w="3413164">
                  <a:extLst>
                    <a:ext uri="{9D8B030D-6E8A-4147-A177-3AD203B41FA5}">
                      <a16:colId xmlns:a16="http://schemas.microsoft.com/office/drawing/2014/main" xmlns="" val="3356982501"/>
                    </a:ext>
                  </a:extLst>
                </a:gridCol>
              </a:tblGrid>
              <a:tr h="186569">
                <a:tc gridSpan="3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 sur notre peuple, et la crise sociale et identitaire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149009"/>
                  </a:ext>
                </a:extLst>
              </a:tr>
              <a:tr h="159916">
                <a:tc gridSpan="3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Indiquer face aux différentes tentations les aspects qui vous sembles les plus représentatifs de ce que nous vivons.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5191485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Tentations, péchés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Aspects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Passages bibliques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0118358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Orgueil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341791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Avidité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7444086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Luxure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6259884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Colère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6472092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Gloutonnerie, Gourmandise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2109321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Envie, jalousie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8260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Paresse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"/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4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647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319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B875A0-4FCA-F644-97D7-FC2BCFA7C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278" y="1889185"/>
            <a:ext cx="2946955" cy="3725550"/>
          </a:xfrm>
        </p:spPr>
        <p:txBody>
          <a:bodyPr>
            <a:normAutofit/>
          </a:bodyPr>
          <a:lstStyle/>
          <a:p>
            <a:r>
              <a:rPr lang="x-none" b="1" dirty="0">
                <a:solidFill>
                  <a:srgbClr val="FFFFFF"/>
                </a:solidFill>
              </a:rPr>
              <a:t>2</a:t>
            </a:r>
            <a:r>
              <a:rPr lang="x-none" b="1" baseline="30000" dirty="0">
                <a:solidFill>
                  <a:srgbClr val="FFFFFF"/>
                </a:solidFill>
              </a:rPr>
              <a:t>ème</a:t>
            </a:r>
            <a:r>
              <a:rPr lang="x-none" b="1" dirty="0">
                <a:solidFill>
                  <a:srgbClr val="FFFFFF"/>
                </a:solidFill>
              </a:rPr>
              <a:t> dimanche de carême: Semaine de l’Adoration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442DB7B-7FFD-6447-9AA4-3BCB3776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854015"/>
            <a:ext cx="6344337" cy="4891627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x-none" sz="2200" b="1" dirty="0"/>
              <a:t>La </a:t>
            </a:r>
            <a:r>
              <a:rPr lang="fr-FR" sz="2200" b="1" dirty="0"/>
              <a:t>T</a:t>
            </a:r>
            <a:r>
              <a:rPr lang="x-none" sz="2200" b="1" dirty="0"/>
              <a:t>ransfiguration, tou</a:t>
            </a:r>
            <a:r>
              <a:rPr lang="fr-FR" sz="2200" b="1" dirty="0"/>
              <a:t>r</a:t>
            </a:r>
            <a:r>
              <a:rPr lang="x-none" sz="2200" b="1" dirty="0"/>
              <a:t>nés vers un avenir de lumière</a:t>
            </a:r>
          </a:p>
          <a:p>
            <a:r>
              <a:rPr lang="x-none" sz="2200" dirty="0"/>
              <a:t>Quelle peut-être la lumière de la parole de Dieu sur nos réalités sociales, sur notre identité</a:t>
            </a:r>
            <a:r>
              <a:rPr lang="fr-FR" sz="2200" dirty="0"/>
              <a:t> </a:t>
            </a:r>
            <a:r>
              <a:rPr lang="x-none" sz="2200" dirty="0"/>
              <a:t>?</a:t>
            </a:r>
          </a:p>
          <a:p>
            <a:r>
              <a:rPr lang="fr-FR" sz="2200" dirty="0"/>
              <a:t>Face à </a:t>
            </a:r>
            <a:r>
              <a:rPr lang="x-none" sz="2200" dirty="0"/>
              <a:t>nos réalités sociales</a:t>
            </a:r>
            <a:r>
              <a:rPr lang="fr-FR" sz="2200" dirty="0"/>
              <a:t> constatées, quelles</a:t>
            </a:r>
            <a:r>
              <a:rPr lang="x-none" sz="2200" dirty="0"/>
              <a:t> sont les personnes </a:t>
            </a:r>
            <a:r>
              <a:rPr lang="fr-FR" sz="2200" dirty="0"/>
              <a:t>ressources, autour de moi, </a:t>
            </a:r>
            <a:r>
              <a:rPr lang="x-none" sz="2200" dirty="0"/>
              <a:t>qui peuvent nous aider objectivement</a:t>
            </a:r>
            <a:r>
              <a:rPr lang="fr-FR" sz="2200" dirty="0"/>
              <a:t>?</a:t>
            </a:r>
          </a:p>
          <a:p>
            <a:r>
              <a:rPr lang="fr-FR" sz="2200" dirty="0"/>
              <a:t>C</a:t>
            </a:r>
            <a:r>
              <a:rPr lang="x-none" sz="2200" dirty="0"/>
              <a:t>omment r</a:t>
            </a:r>
            <a:r>
              <a:rPr lang="fr-FR" sz="2200" dirty="0"/>
              <a:t>e</a:t>
            </a:r>
            <a:r>
              <a:rPr lang="x-none" sz="2200" dirty="0"/>
              <a:t>pérer</a:t>
            </a:r>
            <a:r>
              <a:rPr lang="fr-FR" sz="2200" dirty="0"/>
              <a:t> </a:t>
            </a:r>
            <a:r>
              <a:rPr lang="x-none" sz="2200" dirty="0"/>
              <a:t>les </a:t>
            </a:r>
            <a:r>
              <a:rPr lang="fr-FR" sz="2200" dirty="0"/>
              <a:t>potentiels leaders </a:t>
            </a:r>
            <a:r>
              <a:rPr lang="x-none" sz="2200" dirty="0"/>
              <a:t>et les former</a:t>
            </a:r>
            <a:r>
              <a:rPr lang="fr-FR" sz="2200" dirty="0"/>
              <a:t> ?</a:t>
            </a:r>
            <a:endParaRPr lang="x-none" sz="2200" dirty="0"/>
          </a:p>
          <a:p>
            <a:pPr marL="0" indent="0">
              <a:buNone/>
            </a:pPr>
            <a:endParaRPr lang="x-none" sz="2200" dirty="0"/>
          </a:p>
          <a:p>
            <a:pPr marL="0" indent="0">
              <a:buNone/>
            </a:pPr>
            <a:r>
              <a:rPr lang="x-none" sz="2200" b="1" dirty="0"/>
              <a:t>Point d’effort concr</a:t>
            </a:r>
            <a:r>
              <a:rPr lang="fr-FR" sz="2200" b="1" dirty="0"/>
              <a:t>e</a:t>
            </a:r>
            <a:r>
              <a:rPr lang="x-none" sz="2200" b="1" dirty="0"/>
              <a:t>t :  </a:t>
            </a:r>
          </a:p>
          <a:p>
            <a:r>
              <a:rPr lang="x-none" sz="2200" b="1" dirty="0"/>
              <a:t>	</a:t>
            </a:r>
            <a:r>
              <a:rPr lang="x-none" sz="2200" dirty="0"/>
              <a:t>Vivre un temps d’adoration personnelle</a:t>
            </a:r>
            <a:r>
              <a:rPr lang="fr-FR" sz="2200" dirty="0"/>
              <a:t> </a:t>
            </a:r>
            <a:r>
              <a:rPr lang="x-none" sz="2200" dirty="0"/>
              <a:t>// communautaire. </a:t>
            </a:r>
          </a:p>
          <a:p>
            <a:r>
              <a:rPr lang="x-none" sz="2200" dirty="0"/>
              <a:t>	Ecrire sur </a:t>
            </a:r>
            <a:r>
              <a:rPr lang="fr-FR" sz="2200" dirty="0"/>
              <a:t>une </a:t>
            </a:r>
            <a:r>
              <a:rPr lang="x-none" sz="2200" dirty="0"/>
              <a:t>feuille </a:t>
            </a:r>
            <a:r>
              <a:rPr lang="fr-FR" sz="2200" dirty="0"/>
              <a:t>les personnes ressources et les potentiels leaders </a:t>
            </a:r>
            <a:r>
              <a:rPr lang="x-none" sz="2200" dirty="0"/>
              <a:t>et demander à Jésus de les illuminer par sa miséricorde</a:t>
            </a:r>
          </a:p>
          <a:p>
            <a:endParaRPr lang="x-none" sz="2200" dirty="0"/>
          </a:p>
        </p:txBody>
      </p:sp>
    </p:spTree>
    <p:extLst>
      <p:ext uri="{BB962C8B-B14F-4D97-AF65-F5344CB8AC3E}">
        <p14:creationId xmlns:p14="http://schemas.microsoft.com/office/powerpoint/2010/main" xmlns="" val="250561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38565E-48A4-AF46-A2B7-D85A957F4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148" y="1846052"/>
            <a:ext cx="2955432" cy="3615261"/>
          </a:xfrm>
        </p:spPr>
        <p:txBody>
          <a:bodyPr>
            <a:normAutofit fontScale="90000"/>
          </a:bodyPr>
          <a:lstStyle/>
          <a:p>
            <a:r>
              <a:rPr lang="x-none" b="1" dirty="0">
                <a:solidFill>
                  <a:srgbClr val="FFFFFF"/>
                </a:solidFill>
              </a:rPr>
              <a:t>3</a:t>
            </a:r>
            <a:r>
              <a:rPr lang="x-none" b="1" baseline="30000" dirty="0">
                <a:solidFill>
                  <a:srgbClr val="FFFFFF"/>
                </a:solidFill>
              </a:rPr>
              <a:t>ème</a:t>
            </a:r>
            <a:r>
              <a:rPr lang="x-none" b="1" dirty="0">
                <a:solidFill>
                  <a:srgbClr val="FFFFFF"/>
                </a:solidFill>
              </a:rPr>
              <a:t> dimanche de carême: Semaine consacrée à Marie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444A604-8C58-7347-A18E-B5DAD0A45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871" y="733245"/>
            <a:ext cx="6459345" cy="5311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sz="3200" b="1" dirty="0"/>
              <a:t>Marie prie pour notre conversion/ « Priez pour nous pauvres pécheurs… »</a:t>
            </a:r>
          </a:p>
          <a:p>
            <a:pPr marL="0" indent="0">
              <a:buNone/>
            </a:pPr>
            <a:r>
              <a:rPr lang="x-none" sz="3200" dirty="0"/>
              <a:t>Elle</a:t>
            </a:r>
            <a:r>
              <a:rPr lang="x-none" sz="3200" b="1" dirty="0"/>
              <a:t> </a:t>
            </a:r>
            <a:r>
              <a:rPr lang="x-none" sz="3200" dirty="0"/>
              <a:t>veut que nous soyons libérés des « esc</a:t>
            </a:r>
            <a:r>
              <a:rPr lang="fr-FR" sz="3200" dirty="0"/>
              <a:t>l</a:t>
            </a:r>
            <a:r>
              <a:rPr lang="x-none" sz="3200" dirty="0"/>
              <a:t>avages modernes »</a:t>
            </a:r>
            <a:endParaRPr lang="fr-FR" sz="3200" dirty="0"/>
          </a:p>
          <a:p>
            <a:pPr marL="0" indent="0">
              <a:buNone/>
            </a:pPr>
            <a:r>
              <a:rPr lang="fr-FR" sz="3200" dirty="0"/>
              <a:t>(Avortement, Réseaux sociaux ou problématiques répertoriés dans la 1ère semaine)</a:t>
            </a:r>
          </a:p>
          <a:p>
            <a:pPr marL="0" indent="0">
              <a:buNone/>
            </a:pPr>
            <a:r>
              <a:rPr lang="x-none" sz="3200" b="1" dirty="0"/>
              <a:t>Point d’effort concr</a:t>
            </a:r>
            <a:r>
              <a:rPr lang="fr-FR" sz="3200" b="1" dirty="0"/>
              <a:t>e</a:t>
            </a:r>
            <a:r>
              <a:rPr lang="x-none" sz="3200" b="1" dirty="0"/>
              <a:t>t:  </a:t>
            </a:r>
            <a:r>
              <a:rPr lang="x-none" sz="3200" dirty="0"/>
              <a:t>Prier le rosaire tous les jours, chaîne de rosaire dans nos paroisses pour que par l’intercession de Marie nous soyons délivrer des « esclavages modernes »</a:t>
            </a:r>
          </a:p>
          <a:p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xmlns="" val="135296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41CB96DB-09F4-5047-805D-392A57E7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526875"/>
            <a:ext cx="3033219" cy="4087860"/>
          </a:xfrm>
        </p:spPr>
        <p:txBody>
          <a:bodyPr>
            <a:normAutofit fontScale="90000"/>
          </a:bodyPr>
          <a:lstStyle/>
          <a:p>
            <a:r>
              <a:rPr lang="x-none" b="1" dirty="0">
                <a:solidFill>
                  <a:srgbClr val="FFFFFF"/>
                </a:solidFill>
              </a:rPr>
              <a:t>4</a:t>
            </a:r>
            <a:r>
              <a:rPr lang="x-none" b="1" baseline="30000" dirty="0">
                <a:solidFill>
                  <a:srgbClr val="FFFFFF"/>
                </a:solidFill>
              </a:rPr>
              <a:t>ème</a:t>
            </a:r>
            <a:r>
              <a:rPr lang="x-none" b="1" dirty="0">
                <a:solidFill>
                  <a:srgbClr val="FFFFFF"/>
                </a:solidFill>
              </a:rPr>
              <a:t> dimanche de carême: Missio</a:t>
            </a:r>
            <a:r>
              <a:rPr lang="fr-FR" b="1" dirty="0">
                <a:solidFill>
                  <a:srgbClr val="FFFFFF"/>
                </a:solidFill>
              </a:rPr>
              <a:t>n</a:t>
            </a:r>
            <a:r>
              <a:rPr lang="x-none" b="1" dirty="0">
                <a:solidFill>
                  <a:srgbClr val="FFFFFF"/>
                </a:solidFill>
              </a:rPr>
              <a:t>naire entre nous (Fraternité et service)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3D539EE-6435-E348-BB83-0561E35F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540" y="638355"/>
            <a:ext cx="6540259" cy="5262563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x-none" sz="2600" b="1" dirty="0"/>
              <a:t>Appelés à la fête de la miséricorde divine</a:t>
            </a:r>
          </a:p>
          <a:p>
            <a:r>
              <a:rPr lang="x-none" sz="2600" dirty="0"/>
              <a:t>Quels reproches ai-je l’habitude de </a:t>
            </a:r>
            <a:r>
              <a:rPr lang="fr-FR" sz="2600" dirty="0"/>
              <a:t>me faire à moi-même et</a:t>
            </a:r>
            <a:r>
              <a:rPr lang="x-none" sz="2600" dirty="0"/>
              <a:t> </a:t>
            </a:r>
            <a:r>
              <a:rPr lang="fr-FR" sz="2600" dirty="0"/>
              <a:t>aux autres (Famille, Couple/Parents – Enfants, Voisins, Collègues, les autorités publiques, Clergé, ma paroisse ) ?</a:t>
            </a:r>
            <a:endParaRPr lang="x-none" sz="2600" dirty="0"/>
          </a:p>
          <a:p>
            <a:r>
              <a:rPr lang="x-none" sz="2600" dirty="0"/>
              <a:t>Suis-je prêt(e) à pardonner?  </a:t>
            </a:r>
            <a:r>
              <a:rPr lang="fr-FR" sz="2600" dirty="0"/>
              <a:t>(à moi-même et à toutes les personnes pré citées)</a:t>
            </a:r>
            <a:endParaRPr lang="x-none" sz="2600" dirty="0"/>
          </a:p>
          <a:p>
            <a:r>
              <a:rPr lang="x-none" sz="2600" dirty="0"/>
              <a:t>Comment puis-je concrétiser le pardon donné en me mettant au service de</a:t>
            </a:r>
            <a:r>
              <a:rPr lang="fr-FR" sz="2600" dirty="0"/>
              <a:t>s autres</a:t>
            </a:r>
            <a:r>
              <a:rPr lang="x-none" sz="2600" dirty="0"/>
              <a:t>?</a:t>
            </a:r>
          </a:p>
          <a:p>
            <a:pPr marL="0" indent="0">
              <a:buNone/>
            </a:pPr>
            <a:endParaRPr lang="x-none" sz="2600" dirty="0"/>
          </a:p>
          <a:p>
            <a:pPr marL="0" indent="0">
              <a:buNone/>
            </a:pPr>
            <a:r>
              <a:rPr lang="x-none" sz="2600" b="1" dirty="0"/>
              <a:t>Point d’effort concr</a:t>
            </a:r>
            <a:r>
              <a:rPr lang="fr-FR" sz="2600" b="1" dirty="0"/>
              <a:t>e</a:t>
            </a:r>
            <a:r>
              <a:rPr lang="x-none" sz="2600" b="1" dirty="0"/>
              <a:t>t :</a:t>
            </a:r>
            <a:endParaRPr lang="fr-FR" sz="2600" b="1" dirty="0"/>
          </a:p>
          <a:p>
            <a:pPr marL="0" indent="0">
              <a:buNone/>
            </a:pPr>
            <a:r>
              <a:rPr lang="fr-FR" sz="2600" b="1" dirty="0"/>
              <a:t>O</a:t>
            </a:r>
            <a:r>
              <a:rPr lang="x-none" sz="2600" b="1" dirty="0"/>
              <a:t>rganiser </a:t>
            </a:r>
            <a:r>
              <a:rPr lang="fr-FR" sz="2600" b="1" dirty="0"/>
              <a:t>en famille, en PCE, et </a:t>
            </a:r>
            <a:r>
              <a:rPr lang="x-none" sz="2600" b="1" dirty="0"/>
              <a:t>sur les paroisses des démarches de pardon communautaire</a:t>
            </a: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xmlns="" val="1741566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423</Words>
  <Application>Microsoft Office PowerPoint</Application>
  <PresentationFormat>Personnalisé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Carême 2022</vt:lpstr>
      <vt:lpstr>Question de départ</vt:lpstr>
      <vt:lpstr>Finalités</vt:lpstr>
      <vt:lpstr>Démarche en 5 semaines</vt:lpstr>
      <vt:lpstr>1er dimanche de carême: Semaine de la Parole de Dieu</vt:lpstr>
      <vt:lpstr>1er dimanche de carême: Semaine de la Parole de Dieu</vt:lpstr>
      <vt:lpstr>2ème dimanche de carême: Semaine de l’Adoration</vt:lpstr>
      <vt:lpstr>3ème dimanche de carême: Semaine consacrée à Marie</vt:lpstr>
      <vt:lpstr>4ème dimanche de carême: Missionnaire entre nous (Fraternité et service)</vt:lpstr>
      <vt:lpstr>5ème semaine de Carême : Missionnaire vers les autres (Formation - Évangélisation)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Carême 2022</dc:title>
  <dc:creator>Gilles AIZO</dc:creator>
  <cp:lastModifiedBy>Rivière Pilote</cp:lastModifiedBy>
  <cp:revision>39</cp:revision>
  <dcterms:created xsi:type="dcterms:W3CDTF">2022-01-17T12:54:03Z</dcterms:created>
  <dcterms:modified xsi:type="dcterms:W3CDTF">2022-02-18T22:30:33Z</dcterms:modified>
</cp:coreProperties>
</file>